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1" r:id="rId4"/>
    <p:sldId id="262" r:id="rId5"/>
    <p:sldId id="275" r:id="rId6"/>
    <p:sldId id="259" r:id="rId7"/>
    <p:sldId id="264" r:id="rId8"/>
    <p:sldId id="265" r:id="rId9"/>
    <p:sldId id="266" r:id="rId10"/>
    <p:sldId id="267" r:id="rId11"/>
    <p:sldId id="268" r:id="rId12"/>
    <p:sldId id="258" r:id="rId13"/>
    <p:sldId id="269" r:id="rId14"/>
    <p:sldId id="270" r:id="rId15"/>
    <p:sldId id="274" r:id="rId16"/>
    <p:sldId id="263" r:id="rId17"/>
    <p:sldId id="279" r:id="rId18"/>
    <p:sldId id="272" r:id="rId19"/>
    <p:sldId id="273" r:id="rId20"/>
    <p:sldId id="280" r:id="rId21"/>
    <p:sldId id="278"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02" d="100"/>
          <a:sy n="102" d="100"/>
        </p:scale>
        <p:origin x="19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9/19/18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jamanetwork.com/searchresults?author=Darren+B.+Taichman&amp;q=Darren+B.+Taichman" TargetMode="External"/><Relationship Id="rId2" Type="http://schemas.openxmlformats.org/officeDocument/2006/relationships/hyperlink" Target="https://www.scientificamerican.com/author/daniel-barron/" TargetMode="External"/><Relationship Id="rId1" Type="http://schemas.openxmlformats.org/officeDocument/2006/relationships/slideLayout" Target="../slideLayouts/slideLayout7.xml"/><Relationship Id="rId5" Type="http://schemas.openxmlformats.org/officeDocument/2006/relationships/hyperlink" Target="https://jamanetwork.com/searchresults?author=Christopher+Baethge&amp;q=Christopher+Baethge" TargetMode="External"/><Relationship Id="rId4" Type="http://schemas.openxmlformats.org/officeDocument/2006/relationships/hyperlink" Target="https://jamanetwork.com/searchresults?author=Joyce+Backus&amp;q=Joyce+Backus"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grants.nih.gov/grants/policy/data_sharing/data_sharing_guidance.htm#enclave"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grants.nih.gov/grants/policy/data_sharing/data_sharing_guidance.htm#fin"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1043354"/>
            <a:ext cx="6642711" cy="2625969"/>
          </a:xfrm>
        </p:spPr>
        <p:txBody>
          <a:bodyPr>
            <a:normAutofit fontScale="90000"/>
          </a:bodyPr>
          <a:lstStyle/>
          <a:p>
            <a:r>
              <a:rPr lang="en-US" dirty="0"/>
              <a:t>What are Obstacles to open science in academic research? </a:t>
            </a:r>
          </a:p>
        </p:txBody>
      </p:sp>
      <p:sp>
        <p:nvSpPr>
          <p:cNvPr id="3" name="Subtitle 2"/>
          <p:cNvSpPr>
            <a:spLocks noGrp="1"/>
          </p:cNvSpPr>
          <p:nvPr>
            <p:ph type="subTitle" idx="1"/>
          </p:nvPr>
        </p:nvSpPr>
        <p:spPr>
          <a:xfrm>
            <a:off x="473197" y="4608312"/>
            <a:ext cx="11016376" cy="1947333"/>
          </a:xfrm>
        </p:spPr>
        <p:txBody>
          <a:bodyPr>
            <a:noAutofit/>
          </a:bodyPr>
          <a:lstStyle/>
          <a:p>
            <a:pPr>
              <a:spcBef>
                <a:spcPts val="0"/>
              </a:spcBef>
              <a:spcAft>
                <a:spcPts val="0"/>
              </a:spcAft>
            </a:pPr>
            <a:r>
              <a:rPr lang="en-US" sz="1600" b="1" dirty="0"/>
              <a:t>Elizabeth B. Claus, MD, PhD</a:t>
            </a:r>
          </a:p>
          <a:p>
            <a:pPr>
              <a:spcBef>
                <a:spcPts val="0"/>
              </a:spcBef>
              <a:spcAft>
                <a:spcPts val="0"/>
              </a:spcAft>
            </a:pPr>
            <a:r>
              <a:rPr lang="en-US" sz="1600" b="1" dirty="0"/>
              <a:t>Professor </a:t>
            </a:r>
          </a:p>
          <a:p>
            <a:pPr>
              <a:spcBef>
                <a:spcPts val="0"/>
              </a:spcBef>
              <a:spcAft>
                <a:spcPts val="0"/>
              </a:spcAft>
            </a:pPr>
            <a:r>
              <a:rPr lang="en-US" sz="1600" b="1" dirty="0"/>
              <a:t>Yale School of Public Health</a:t>
            </a:r>
          </a:p>
          <a:p>
            <a:pPr>
              <a:spcBef>
                <a:spcPts val="0"/>
              </a:spcBef>
              <a:spcAft>
                <a:spcPts val="0"/>
              </a:spcAft>
            </a:pPr>
            <a:r>
              <a:rPr lang="en-US" sz="1600" b="1" dirty="0"/>
              <a:t>Attending Neurosurgeon and Director of Stereotactic Radiosurgery</a:t>
            </a:r>
          </a:p>
          <a:p>
            <a:pPr>
              <a:spcBef>
                <a:spcPts val="0"/>
              </a:spcBef>
              <a:spcAft>
                <a:spcPts val="0"/>
              </a:spcAft>
            </a:pPr>
            <a:r>
              <a:rPr lang="en-US" sz="1600" b="1" dirty="0"/>
              <a:t>Department of Neurosurgery</a:t>
            </a:r>
          </a:p>
          <a:p>
            <a:pPr>
              <a:spcBef>
                <a:spcPts val="0"/>
              </a:spcBef>
              <a:spcAft>
                <a:spcPts val="0"/>
              </a:spcAft>
            </a:pPr>
            <a:r>
              <a:rPr lang="en-US" sz="1600" b="1" dirty="0"/>
              <a:t>Brigham and Women’s Hospital </a:t>
            </a:r>
          </a:p>
        </p:txBody>
      </p:sp>
      <p:pic>
        <p:nvPicPr>
          <p:cNvPr id="4" name="Picture 3"/>
          <p:cNvPicPr>
            <a:picLocks noChangeAspect="1"/>
          </p:cNvPicPr>
          <p:nvPr/>
        </p:nvPicPr>
        <p:blipFill>
          <a:blip r:embed="rId2"/>
          <a:stretch>
            <a:fillRect/>
          </a:stretch>
        </p:blipFill>
        <p:spPr>
          <a:xfrm>
            <a:off x="7080738" y="431959"/>
            <a:ext cx="4549511" cy="1924379"/>
          </a:xfrm>
          <a:prstGeom prst="rect">
            <a:avLst/>
          </a:prstGeom>
        </p:spPr>
      </p:pic>
    </p:spTree>
    <p:extLst>
      <p:ext uri="{BB962C8B-B14F-4D97-AF65-F5344CB8AC3E}">
        <p14:creationId xmlns:p14="http://schemas.microsoft.com/office/powerpoint/2010/main" val="133296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a:bodyPr>
          <a:lstStyle/>
          <a:p>
            <a:pPr marL="0" indent="0">
              <a:buNone/>
            </a:pPr>
            <a:endParaRPr lang="en-US" dirty="0"/>
          </a:p>
          <a:p>
            <a:r>
              <a:rPr lang="en-US" sz="2900" dirty="0">
                <a:solidFill>
                  <a:srgbClr val="FFFF00"/>
                </a:solidFill>
              </a:rPr>
              <a:t>Implementation</a:t>
            </a:r>
          </a:p>
          <a:p>
            <a:r>
              <a:rPr lang="en-US" b="1" dirty="0"/>
              <a:t>“Given the breadth and variety of science that NIH supports, neither the precise content for the data documentation, nor the formatting, presentation, or transport mode for data is stipulated. </a:t>
            </a:r>
          </a:p>
          <a:p>
            <a:r>
              <a:rPr lang="en-US" b="1" dirty="0"/>
              <a:t>For the most part, </a:t>
            </a:r>
            <a:r>
              <a:rPr lang="en-US" b="1" dirty="0">
                <a:solidFill>
                  <a:srgbClr val="FF0000"/>
                </a:solidFill>
              </a:rPr>
              <a:t>NIH makes awards to institutions and not individuals </a:t>
            </a:r>
            <a:r>
              <a:rPr lang="en-US" b="1" dirty="0"/>
              <a:t>(with very few exceptions, such as F32 awards). Thus, the grantee institution may have additional policies and procedures regarding the custody, distribution, and required retention period for data produced under research awards.”</a:t>
            </a:r>
            <a:endParaRPr lang="en-US" sz="2900" b="1" dirty="0">
              <a:solidFill>
                <a:srgbClr val="FFFF00"/>
              </a:solidFill>
            </a:endParaRP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254183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a:bodyPr>
          <a:lstStyle/>
          <a:p>
            <a:pPr marL="0" indent="0">
              <a:buNone/>
            </a:pPr>
            <a:endParaRPr lang="en-US" dirty="0"/>
          </a:p>
          <a:p>
            <a:r>
              <a:rPr lang="en-US" sz="2900" b="1" dirty="0">
                <a:solidFill>
                  <a:srgbClr val="FFFF00"/>
                </a:solidFill>
              </a:rPr>
              <a:t>Timeliness of Data Sharing</a:t>
            </a:r>
          </a:p>
          <a:p>
            <a:r>
              <a:rPr lang="en-US" b="1" dirty="0"/>
              <a:t>“NIH expects the timely release and sharing of data to be no later than the acceptance for publication of the main findings from the final dataset. The specific time will be influenced by the nature of the data collected.</a:t>
            </a:r>
          </a:p>
          <a:p>
            <a:r>
              <a:rPr lang="en-US" b="1" dirty="0"/>
              <a:t>NIH recognizes that the investigators who collected the data have a legitimate interest in benefiting from their investment of time and effort. NIH continues to expect that the initial investigators may benefit from first and continuing use but not from prolonged exclusive use.”</a:t>
            </a:r>
            <a:endParaRPr lang="en-US" sz="2900" b="1" dirty="0">
              <a:solidFill>
                <a:srgbClr val="FFFF00"/>
              </a:solidFill>
            </a:endParaRP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427124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64024" y="440199"/>
            <a:ext cx="6096000" cy="1754326"/>
          </a:xfrm>
          <a:prstGeom prst="rect">
            <a:avLst/>
          </a:prstGeom>
        </p:spPr>
        <p:txBody>
          <a:bodyPr>
            <a:spAutoFit/>
          </a:bodyPr>
          <a:lstStyle/>
          <a:p>
            <a:pPr algn="ctr" fontAlgn="base"/>
            <a:r>
              <a:rPr lang="en-US" dirty="0">
                <a:solidFill>
                  <a:srgbClr val="FFFF00"/>
                </a:solidFill>
                <a:latin typeface="Brunel-Deck-Semibold"/>
              </a:rPr>
              <a:t>How Freely Should Scientists Share Their Data?</a:t>
            </a:r>
          </a:p>
          <a:p>
            <a:pPr algn="ctr" fontAlgn="base"/>
            <a:r>
              <a:rPr lang="en-US" dirty="0">
                <a:solidFill>
                  <a:srgbClr val="FFFF00"/>
                </a:solidFill>
                <a:latin typeface="Georgia" panose="02040502050405020303" pitchFamily="18" charset="0"/>
              </a:rPr>
              <a:t>The Open Science movement champions transparency, but how much and how quickly is a matter of dispute</a:t>
            </a:r>
          </a:p>
          <a:p>
            <a:pPr algn="ctr" fontAlgn="base">
              <a:buFont typeface="Arial" panose="020B0604020202020204" pitchFamily="34" charset="0"/>
              <a:buChar char="•"/>
            </a:pPr>
            <a:r>
              <a:rPr lang="en-US" dirty="0">
                <a:solidFill>
                  <a:schemeClr val="bg1">
                    <a:lumMod val="75000"/>
                    <a:lumOff val="25000"/>
                  </a:schemeClr>
                </a:solidFill>
                <a:latin typeface="Benton"/>
              </a:rPr>
              <a:t>By </a:t>
            </a:r>
            <a:r>
              <a:rPr lang="en-US" dirty="0">
                <a:solidFill>
                  <a:schemeClr val="bg1">
                    <a:lumMod val="75000"/>
                    <a:lumOff val="25000"/>
                  </a:schemeClr>
                </a:solidFill>
                <a:latin typeface="Benton"/>
                <a:hlinkClick r:id="rId2"/>
              </a:rPr>
              <a:t>Daniel Barron</a:t>
            </a:r>
            <a:r>
              <a:rPr lang="en-US" dirty="0">
                <a:solidFill>
                  <a:schemeClr val="bg1">
                    <a:lumMod val="75000"/>
                    <a:lumOff val="25000"/>
                  </a:schemeClr>
                </a:solidFill>
                <a:latin typeface="Benton"/>
              </a:rPr>
              <a:t> (Psychiatry resident at Yale!)</a:t>
            </a:r>
          </a:p>
          <a:p>
            <a:pPr algn="ctr" fontAlgn="base"/>
            <a:r>
              <a:rPr lang="en-US" dirty="0">
                <a:solidFill>
                  <a:schemeClr val="bg1">
                    <a:lumMod val="75000"/>
                    <a:lumOff val="25000"/>
                  </a:schemeClr>
                </a:solidFill>
                <a:latin typeface="Benton"/>
              </a:rPr>
              <a:t>on August 13, 2018</a:t>
            </a:r>
          </a:p>
          <a:p>
            <a:pPr algn="ctr" fontAlgn="base">
              <a:buFont typeface="Arial" panose="020B0604020202020204" pitchFamily="34" charset="0"/>
              <a:buChar char="•"/>
            </a:pPr>
            <a:r>
              <a:rPr lang="en-US" b="0" i="0" dirty="0">
                <a:solidFill>
                  <a:schemeClr val="bg1">
                    <a:lumMod val="75000"/>
                    <a:lumOff val="25000"/>
                  </a:schemeClr>
                </a:solidFill>
                <a:effectLst/>
                <a:latin typeface="Benton"/>
              </a:rPr>
              <a:t>Scientific American</a:t>
            </a:r>
          </a:p>
        </p:txBody>
      </p:sp>
      <p:sp>
        <p:nvSpPr>
          <p:cNvPr id="3" name="TextBox 2"/>
          <p:cNvSpPr txBox="1"/>
          <p:nvPr/>
        </p:nvSpPr>
        <p:spPr>
          <a:xfrm>
            <a:off x="867749" y="2360645"/>
            <a:ext cx="4282750" cy="4031873"/>
          </a:xfrm>
          <a:prstGeom prst="rect">
            <a:avLst/>
          </a:prstGeom>
          <a:noFill/>
        </p:spPr>
        <p:txBody>
          <a:bodyPr wrap="square" rtlCol="0">
            <a:spAutoFit/>
          </a:bodyPr>
          <a:lstStyle/>
          <a:p>
            <a:r>
              <a:rPr lang="en-US" sz="1600" b="1" dirty="0"/>
              <a:t>February 2, 2016 NEJM</a:t>
            </a:r>
          </a:p>
          <a:p>
            <a:r>
              <a:rPr lang="en-US" sz="1600" b="1" dirty="0"/>
              <a:t>Sharing Clinical Trial Data</a:t>
            </a:r>
          </a:p>
          <a:p>
            <a:r>
              <a:rPr lang="en-US" sz="1600" b="1" dirty="0"/>
              <a:t>A Proposal From the International Committee of Medical Journal Editors</a:t>
            </a:r>
          </a:p>
          <a:p>
            <a:r>
              <a:rPr lang="en-US" sz="1600" b="1" dirty="0">
                <a:hlinkClick r:id="rId3"/>
              </a:rPr>
              <a:t>Darren B. </a:t>
            </a:r>
            <a:r>
              <a:rPr lang="en-US" sz="1600" b="1" dirty="0" err="1">
                <a:hlinkClick r:id="rId3"/>
              </a:rPr>
              <a:t>Taichman</a:t>
            </a:r>
            <a:r>
              <a:rPr lang="en-US" sz="1600" b="1" dirty="0">
                <a:hlinkClick r:id="rId3"/>
              </a:rPr>
              <a:t>, MD, PhD</a:t>
            </a:r>
            <a:r>
              <a:rPr lang="en-US" sz="1600" b="1" baseline="30000" dirty="0">
                <a:hlinkClick r:id="rId3"/>
              </a:rPr>
              <a:t>1</a:t>
            </a:r>
            <a:r>
              <a:rPr lang="en-US" sz="1600" b="1" dirty="0"/>
              <a:t>; </a:t>
            </a:r>
            <a:r>
              <a:rPr lang="en-US" sz="1600" b="1" dirty="0">
                <a:hlinkClick r:id="rId4"/>
              </a:rPr>
              <a:t>Joyce Backus, MSLS</a:t>
            </a:r>
            <a:r>
              <a:rPr lang="en-US" sz="1600" b="1" baseline="30000" dirty="0">
                <a:hlinkClick r:id="rId4"/>
              </a:rPr>
              <a:t>2</a:t>
            </a:r>
            <a:r>
              <a:rPr lang="en-US" sz="1600" b="1" dirty="0"/>
              <a:t>; </a:t>
            </a:r>
            <a:r>
              <a:rPr lang="en-US" sz="1600" b="1" dirty="0">
                <a:hlinkClick r:id="rId5"/>
              </a:rPr>
              <a:t>Christopher </a:t>
            </a:r>
            <a:r>
              <a:rPr lang="en-US" sz="1600" b="1" dirty="0" err="1">
                <a:hlinkClick r:id="rId5"/>
              </a:rPr>
              <a:t>Baethge</a:t>
            </a:r>
            <a:r>
              <a:rPr lang="en-US" sz="1600" b="1" dirty="0">
                <a:hlinkClick r:id="rId5"/>
              </a:rPr>
              <a:t>, MD</a:t>
            </a:r>
            <a:r>
              <a:rPr lang="en-US" sz="1600" b="1" baseline="30000" dirty="0">
                <a:hlinkClick r:id="rId5"/>
              </a:rPr>
              <a:t>3</a:t>
            </a:r>
            <a:r>
              <a:rPr lang="en-US" sz="1600" b="1" dirty="0"/>
              <a:t>; </a:t>
            </a:r>
            <a:r>
              <a:rPr lang="en-US" sz="1600" b="1" u="sng" dirty="0"/>
              <a:t>et al</a:t>
            </a:r>
          </a:p>
          <a:p>
            <a:r>
              <a:rPr lang="en-US" sz="1600" b="1" dirty="0"/>
              <a:t>“As a condition of consideration for publication of a clinical trial report in our member journals, the ICMJE proposes to require authors to share with others the deidentified individual-patient data (IPD) underlying the results presented in the article (including tables, figures, and appendices or supplementary material) no later than </a:t>
            </a:r>
            <a:r>
              <a:rPr lang="en-US" sz="1600" b="1" dirty="0">
                <a:solidFill>
                  <a:srgbClr val="FF0000"/>
                </a:solidFill>
              </a:rPr>
              <a:t>6 months </a:t>
            </a:r>
            <a:r>
              <a:rPr lang="en-US" sz="1600" b="1" dirty="0"/>
              <a:t>after publication.”</a:t>
            </a:r>
          </a:p>
        </p:txBody>
      </p:sp>
      <p:sp>
        <p:nvSpPr>
          <p:cNvPr id="4" name="TextBox 3"/>
          <p:cNvSpPr txBox="1"/>
          <p:nvPr/>
        </p:nvSpPr>
        <p:spPr>
          <a:xfrm>
            <a:off x="6587413" y="2360645"/>
            <a:ext cx="4683967" cy="3539430"/>
          </a:xfrm>
          <a:prstGeom prst="rect">
            <a:avLst/>
          </a:prstGeom>
          <a:noFill/>
        </p:spPr>
        <p:txBody>
          <a:bodyPr wrap="square" rtlCol="0">
            <a:spAutoFit/>
          </a:bodyPr>
          <a:lstStyle/>
          <a:p>
            <a:r>
              <a:rPr lang="en-US" sz="1600" b="1" dirty="0"/>
              <a:t>Perspective</a:t>
            </a:r>
          </a:p>
          <a:p>
            <a:r>
              <a:rPr lang="en-US" sz="1600" b="1" dirty="0"/>
              <a:t>August 4, 2016 NEJM 2016; 375:405-407</a:t>
            </a:r>
          </a:p>
          <a:p>
            <a:r>
              <a:rPr lang="en-US" sz="1600" b="1" dirty="0"/>
              <a:t>DOI: 10.1056/NEJMp1605654</a:t>
            </a:r>
          </a:p>
          <a:p>
            <a:r>
              <a:rPr lang="en-US" sz="1600" b="1" dirty="0"/>
              <a:t>Toward Fairness in Data Sharing</a:t>
            </a:r>
          </a:p>
          <a:p>
            <a:r>
              <a:rPr lang="en-US" sz="1600" b="1" dirty="0"/>
              <a:t>The International Consortium of Investigators for Fairness in Trial Data Sharing. “We believe that this interval is too short…We propose that study investigators be allowed exclusive use of the data for a minimum of 2 years after publication of the primary trial results and an additional 6 months for every year it took to complete the trial, with a maximum of 5 years before trial data are made available to those who were not involved in the trial”</a:t>
            </a:r>
          </a:p>
        </p:txBody>
      </p:sp>
    </p:spTree>
    <p:extLst>
      <p:ext uri="{BB962C8B-B14F-4D97-AF65-F5344CB8AC3E}">
        <p14:creationId xmlns:p14="http://schemas.microsoft.com/office/powerpoint/2010/main" val="116471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a:bodyPr>
          <a:lstStyle/>
          <a:p>
            <a:pPr marL="0" indent="0">
              <a:buNone/>
            </a:pPr>
            <a:endParaRPr lang="en-US" dirty="0"/>
          </a:p>
          <a:p>
            <a:r>
              <a:rPr lang="en-US" sz="2900" b="1" dirty="0">
                <a:solidFill>
                  <a:srgbClr val="FFFF00"/>
                </a:solidFill>
              </a:rPr>
              <a:t>Human Subjects and Privacy Issues/Methods for Data Sharing</a:t>
            </a:r>
          </a:p>
          <a:p>
            <a:r>
              <a:rPr lang="en-US" b="1" dirty="0"/>
              <a:t>“Investigators may use different methods to reduce the risk of subject identification. One possible approach is to withhold some part of the data. Another approach is to statistically alter the data in ways that will not compromise secondary analyses but will protect individual subjects' identities. </a:t>
            </a:r>
          </a:p>
          <a:p>
            <a:r>
              <a:rPr lang="en-US" b="1" dirty="0"/>
              <a:t>Alternatively, an investigator may restrict access to the data at a controlled site, sometimes referred to as a </a:t>
            </a:r>
            <a:r>
              <a:rPr lang="en-US" b="1" dirty="0">
                <a:hlinkClick r:id="rId2"/>
              </a:rPr>
              <a:t>data enclave</a:t>
            </a:r>
            <a:r>
              <a:rPr lang="en-US" b="1" dirty="0"/>
              <a:t>. Some investigators may employ hybrid methods, such as releasing a highly redacted dataset for general use but providing access to more sensitive data with stricter controls through a data enclave.”</a:t>
            </a:r>
            <a:endParaRPr lang="en-US" sz="2900" b="1" dirty="0">
              <a:solidFill>
                <a:srgbClr val="FFFF00"/>
              </a:solidFill>
            </a:endParaRP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4080556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7991" y="183540"/>
            <a:ext cx="3902928" cy="5035232"/>
          </a:xfrm>
          <a:prstGeom prst="rect">
            <a:avLst/>
          </a:prstGeom>
        </p:spPr>
      </p:pic>
      <p:pic>
        <p:nvPicPr>
          <p:cNvPr id="6" name="Picture 5"/>
          <p:cNvPicPr>
            <a:picLocks noChangeAspect="1"/>
          </p:cNvPicPr>
          <p:nvPr/>
        </p:nvPicPr>
        <p:blipFill>
          <a:blip r:embed="rId3"/>
          <a:stretch>
            <a:fillRect/>
          </a:stretch>
        </p:blipFill>
        <p:spPr>
          <a:xfrm>
            <a:off x="8149104" y="1736290"/>
            <a:ext cx="3809630" cy="4929521"/>
          </a:xfrm>
          <a:prstGeom prst="rect">
            <a:avLst/>
          </a:prstGeom>
        </p:spPr>
      </p:pic>
      <p:pic>
        <p:nvPicPr>
          <p:cNvPr id="7" name="Picture 6"/>
          <p:cNvPicPr>
            <a:picLocks noChangeAspect="1"/>
          </p:cNvPicPr>
          <p:nvPr/>
        </p:nvPicPr>
        <p:blipFill>
          <a:blip r:embed="rId4"/>
          <a:stretch>
            <a:fillRect/>
          </a:stretch>
        </p:blipFill>
        <p:spPr>
          <a:xfrm>
            <a:off x="1915321" y="1188742"/>
            <a:ext cx="4247523" cy="5477069"/>
          </a:xfrm>
          <a:prstGeom prst="rect">
            <a:avLst/>
          </a:prstGeom>
        </p:spPr>
      </p:pic>
      <p:pic>
        <p:nvPicPr>
          <p:cNvPr id="8" name="Picture 7"/>
          <p:cNvPicPr>
            <a:picLocks noChangeAspect="1"/>
          </p:cNvPicPr>
          <p:nvPr/>
        </p:nvPicPr>
        <p:blipFill>
          <a:blip r:embed="rId5"/>
          <a:stretch>
            <a:fillRect/>
          </a:stretch>
        </p:blipFill>
        <p:spPr>
          <a:xfrm>
            <a:off x="5052501" y="183540"/>
            <a:ext cx="3998193" cy="5159829"/>
          </a:xfrm>
          <a:prstGeom prst="rect">
            <a:avLst/>
          </a:prstGeom>
        </p:spPr>
      </p:pic>
      <p:pic>
        <p:nvPicPr>
          <p:cNvPr id="9" name="Picture 8"/>
          <p:cNvPicPr>
            <a:picLocks noChangeAspect="1"/>
          </p:cNvPicPr>
          <p:nvPr/>
        </p:nvPicPr>
        <p:blipFill>
          <a:blip r:embed="rId6"/>
          <a:stretch>
            <a:fillRect/>
          </a:stretch>
        </p:blipFill>
        <p:spPr>
          <a:xfrm>
            <a:off x="10382619" y="183540"/>
            <a:ext cx="1329043" cy="1438781"/>
          </a:xfrm>
          <a:prstGeom prst="rect">
            <a:avLst/>
          </a:prstGeom>
        </p:spPr>
      </p:pic>
    </p:spTree>
    <p:extLst>
      <p:ext uri="{BB962C8B-B14F-4D97-AF65-F5344CB8AC3E}">
        <p14:creationId xmlns:p14="http://schemas.microsoft.com/office/powerpoint/2010/main" val="146755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a:bodyPr>
          <a:lstStyle/>
          <a:p>
            <a:pPr marL="0" indent="0">
              <a:buNone/>
            </a:pPr>
            <a:endParaRPr lang="en-US" dirty="0"/>
          </a:p>
          <a:p>
            <a:r>
              <a:rPr lang="en-US" sz="2900" dirty="0">
                <a:solidFill>
                  <a:srgbClr val="FFFF00"/>
                </a:solidFill>
              </a:rPr>
              <a:t>Proprietary Data</a:t>
            </a:r>
          </a:p>
          <a:p>
            <a:r>
              <a:rPr lang="en-US" sz="1600" dirty="0">
                <a:solidFill>
                  <a:schemeClr val="bg1"/>
                </a:solidFill>
              </a:rPr>
              <a:t>“Small Business Innovation Research (SBIR) applicants are also to address data sharing in their applications, under the Small Business Act, SBIR grantees may withhold their data for 4 years after the end of the award. The Small Business Act provides authority for NIH to protect from disclosure and nongovernmental use all SBIR data developed from work performed under an SBIR funding agreement for a period of 4 years after the closeout of either a phase I or phase II grant unless NIH obtains permission from the awardee to disclose these data. </a:t>
            </a:r>
          </a:p>
          <a:p>
            <a:r>
              <a:rPr lang="en-US" sz="1600" dirty="0">
                <a:solidFill>
                  <a:schemeClr val="bg1"/>
                </a:solidFill>
              </a:rPr>
              <a:t>Issues related to proprietary data also can arise when </a:t>
            </a:r>
            <a:r>
              <a:rPr lang="en-US" sz="1600" dirty="0" err="1">
                <a:solidFill>
                  <a:schemeClr val="bg1"/>
                </a:solidFill>
              </a:rPr>
              <a:t>cofunding</a:t>
            </a:r>
            <a:r>
              <a:rPr lang="en-US" sz="1600" dirty="0">
                <a:solidFill>
                  <a:schemeClr val="bg1"/>
                </a:solidFill>
              </a:rPr>
              <a:t> is provided by the private sector (e.g., the pharmaceutical or biotechnology industries) with corresponding constraints on public disclosure. “</a:t>
            </a:r>
          </a:p>
          <a:p>
            <a:r>
              <a:rPr lang="en-US" sz="1600" dirty="0">
                <a:solidFill>
                  <a:schemeClr val="bg1"/>
                </a:solidFill>
              </a:rPr>
              <a:t>Note that some organizations view funding as a contract not a grant.</a:t>
            </a: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326169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6038" y="569577"/>
            <a:ext cx="8001000" cy="2971801"/>
          </a:xfrm>
        </p:spPr>
        <p:txBody>
          <a:bodyPr>
            <a:normAutofit/>
          </a:bodyPr>
          <a:lstStyle/>
          <a:p>
            <a:r>
              <a:rPr lang="en-US" sz="1000" dirty="0">
                <a:solidFill>
                  <a:prstClr val="white"/>
                </a:solidFill>
              </a:rPr>
              <a:t>    </a:t>
            </a:r>
            <a:br>
              <a:rPr lang="en-US" sz="1000" dirty="0">
                <a:solidFill>
                  <a:prstClr val="white"/>
                </a:solidFill>
              </a:rPr>
            </a:br>
            <a:r>
              <a:rPr lang="en-US" sz="1000" dirty="0">
                <a:solidFill>
                  <a:prstClr val="white"/>
                </a:solidFill>
              </a:rPr>
              <a:t>     </a:t>
            </a:r>
            <a:br>
              <a:rPr lang="en-US" sz="1000" dirty="0">
                <a:solidFill>
                  <a:prstClr val="white"/>
                </a:solidFill>
              </a:rPr>
            </a:br>
            <a:r>
              <a:rPr lang="en-US" sz="4300" dirty="0">
                <a:solidFill>
                  <a:prstClr val="white"/>
                </a:solidFill>
              </a:rPr>
              <a:t> </a:t>
            </a:r>
            <a:endParaRPr lang="en-US" dirty="0"/>
          </a:p>
        </p:txBody>
      </p:sp>
      <p:sp>
        <p:nvSpPr>
          <p:cNvPr id="3" name="Subtitle 2"/>
          <p:cNvSpPr>
            <a:spLocks noGrp="1"/>
          </p:cNvSpPr>
          <p:nvPr>
            <p:ph type="subTitle" idx="1"/>
          </p:nvPr>
        </p:nvSpPr>
        <p:spPr>
          <a:xfrm>
            <a:off x="497574" y="3648268"/>
            <a:ext cx="5066523" cy="2684107"/>
          </a:xfrm>
        </p:spPr>
        <p:txBody>
          <a:bodyPr>
            <a:noAutofit/>
          </a:bodyPr>
          <a:lstStyle/>
          <a:p>
            <a:r>
              <a:rPr lang="en-US" sz="1000" cap="all" dirty="0">
                <a:ln w="3175" cmpd="sng">
                  <a:noFill/>
                </a:ln>
                <a:solidFill>
                  <a:prstClr val="white"/>
                </a:solidFill>
                <a:ea typeface="+mj-ea"/>
                <a:cs typeface="+mj-cs"/>
              </a:rPr>
              <a:t>9. Is the material derived from other materials obtained or</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purchased from a third party? No</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10. What funding supported development of the material?</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Funding was provided by the Brain Science Foundation, the</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Meningioma Mommas, and NIH R01 grants CA109468, CA109461,</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CA109745, CA109473, CA109475, CA052689 and CA151933, and</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P50CA097257.</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11. Is the material subject to any third party agreement or</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restrictions? No</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12. Is the material of potential value? Possible</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13. Have you submitted a disclosure to OCR for the material? No</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14. Is the material hazardous or a select agent? No</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15. To your knowledge, is the material subject to export controls</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or any other shipping restrictions? No</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16. Is the material derived from a human subject or otherwise</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requires HIC approval?</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Data are the genotype results from saliva/blood samples drawn</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from the participants in our meningioma case/control study</a:t>
            </a:r>
            <a:br>
              <a:rPr lang="en-US" sz="1000" cap="all" dirty="0">
                <a:ln w="3175" cmpd="sng">
                  <a:noFill/>
                </a:ln>
                <a:solidFill>
                  <a:prstClr val="white"/>
                </a:solidFill>
                <a:ea typeface="+mj-ea"/>
                <a:cs typeface="+mj-cs"/>
              </a:rPr>
            </a:br>
            <a:r>
              <a:rPr lang="en-US" sz="1000" cap="all" dirty="0">
                <a:ln w="3175" cmpd="sng">
                  <a:noFill/>
                </a:ln>
                <a:solidFill>
                  <a:prstClr val="white"/>
                </a:solidFill>
                <a:ea typeface="+mj-ea"/>
                <a:cs typeface="+mj-cs"/>
              </a:rPr>
              <a:t>    (Yale IRB Study 0509000560) MODCR00002409</a:t>
            </a:r>
            <a:br>
              <a:rPr lang="en-US" sz="1000" cap="all" dirty="0">
                <a:ln w="3175" cmpd="sng">
                  <a:noFill/>
                </a:ln>
                <a:solidFill>
                  <a:prstClr val="white"/>
                </a:solidFill>
                <a:ea typeface="+mj-ea"/>
                <a:cs typeface="+mj-cs"/>
              </a:rPr>
            </a:br>
            <a:endParaRPr lang="en-US" sz="1000" dirty="0"/>
          </a:p>
        </p:txBody>
      </p:sp>
      <p:pic>
        <p:nvPicPr>
          <p:cNvPr id="4" name="Picture 3"/>
          <p:cNvPicPr>
            <a:picLocks noChangeAspect="1"/>
          </p:cNvPicPr>
          <p:nvPr/>
        </p:nvPicPr>
        <p:blipFill>
          <a:blip r:embed="rId2"/>
          <a:stretch>
            <a:fillRect/>
          </a:stretch>
        </p:blipFill>
        <p:spPr>
          <a:xfrm>
            <a:off x="497574" y="569577"/>
            <a:ext cx="8187638" cy="2719052"/>
          </a:xfrm>
          <a:prstGeom prst="rect">
            <a:avLst/>
          </a:prstGeom>
        </p:spPr>
      </p:pic>
      <p:sp>
        <p:nvSpPr>
          <p:cNvPr id="6" name="TextBox 5"/>
          <p:cNvSpPr txBox="1"/>
          <p:nvPr/>
        </p:nvSpPr>
        <p:spPr>
          <a:xfrm>
            <a:off x="6419461" y="132337"/>
            <a:ext cx="4373855" cy="2308324"/>
          </a:xfrm>
          <a:prstGeom prst="rect">
            <a:avLst/>
          </a:prstGeom>
          <a:noFill/>
        </p:spPr>
        <p:txBody>
          <a:bodyPr wrap="square" rtlCol="0">
            <a:spAutoFit/>
          </a:bodyPr>
          <a:lstStyle/>
          <a:p>
            <a:r>
              <a:rPr lang="en-US" b="1" dirty="0">
                <a:solidFill>
                  <a:srgbClr val="FFFF00"/>
                </a:solidFill>
              </a:rPr>
              <a:t>Process at Yale</a:t>
            </a:r>
          </a:p>
          <a:p>
            <a:r>
              <a:rPr lang="en-US" b="1" dirty="0">
                <a:solidFill>
                  <a:srgbClr val="FFFF00"/>
                </a:solidFill>
              </a:rPr>
              <a:t>Sharing data between Researchers</a:t>
            </a:r>
          </a:p>
          <a:p>
            <a:endParaRPr lang="en-US" dirty="0">
              <a:solidFill>
                <a:srgbClr val="FFFF00"/>
              </a:solidFill>
            </a:endParaRPr>
          </a:p>
          <a:p>
            <a:r>
              <a:rPr lang="en-US" dirty="0">
                <a:solidFill>
                  <a:srgbClr val="FFFF00"/>
                </a:solidFill>
              </a:rPr>
              <a:t>Work with a Contract Manager, Corporate Contracts</a:t>
            </a:r>
          </a:p>
          <a:p>
            <a:r>
              <a:rPr lang="en-US" dirty="0">
                <a:solidFill>
                  <a:srgbClr val="FFFF00"/>
                </a:solidFill>
              </a:rPr>
              <a:t>Yale University, Office of Sponsored Projects and IRB team</a:t>
            </a:r>
          </a:p>
          <a:p>
            <a:endParaRPr lang="en-US" dirty="0">
              <a:solidFill>
                <a:srgbClr val="FFFF00"/>
              </a:solidFill>
            </a:endParaRPr>
          </a:p>
        </p:txBody>
      </p:sp>
      <p:pic>
        <p:nvPicPr>
          <p:cNvPr id="7" name="Picture 6"/>
          <p:cNvPicPr>
            <a:picLocks noChangeAspect="1"/>
          </p:cNvPicPr>
          <p:nvPr/>
        </p:nvPicPr>
        <p:blipFill>
          <a:blip r:embed="rId3"/>
          <a:stretch>
            <a:fillRect/>
          </a:stretch>
        </p:blipFill>
        <p:spPr>
          <a:xfrm>
            <a:off x="6993625" y="3076011"/>
            <a:ext cx="4346825" cy="1914310"/>
          </a:xfrm>
          <a:prstGeom prst="rect">
            <a:avLst/>
          </a:prstGeom>
        </p:spPr>
      </p:pic>
    </p:spTree>
    <p:extLst>
      <p:ext uri="{BB962C8B-B14F-4D97-AF65-F5344CB8AC3E}">
        <p14:creationId xmlns:p14="http://schemas.microsoft.com/office/powerpoint/2010/main" val="3216375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152400"/>
            <a:ext cx="8229600" cy="9144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b="1" dirty="0">
                <a:solidFill>
                  <a:schemeClr val="bg1"/>
                </a:solidFill>
              </a:rPr>
              <a:t>LGG REGISTRY</a:t>
            </a:r>
          </a:p>
        </p:txBody>
      </p:sp>
      <p:sp>
        <p:nvSpPr>
          <p:cNvPr id="9" name="Subtitle 2"/>
          <p:cNvSpPr txBox="1">
            <a:spLocks/>
          </p:cNvSpPr>
          <p:nvPr/>
        </p:nvSpPr>
        <p:spPr>
          <a:xfrm>
            <a:off x="1371600" y="1079679"/>
            <a:ext cx="6400800" cy="4572000"/>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defRPr/>
            </a:pPr>
            <a:r>
              <a:rPr lang="en-US" altLang="en-US" sz="2400" dirty="0">
                <a:solidFill>
                  <a:schemeClr val="bg1"/>
                </a:solidFill>
              </a:rPr>
              <a:t>Significant gaps exist in our understanding of the causes and clinical management of </a:t>
            </a:r>
            <a:r>
              <a:rPr lang="en-US" altLang="en-US" sz="2400" dirty="0" err="1">
                <a:solidFill>
                  <a:schemeClr val="bg1"/>
                </a:solidFill>
              </a:rPr>
              <a:t>glioma</a:t>
            </a:r>
            <a:r>
              <a:rPr lang="en-US" altLang="en-US" sz="2400" dirty="0">
                <a:solidFill>
                  <a:schemeClr val="bg1"/>
                </a:solidFill>
              </a:rPr>
              <a:t>, the most common malignant brain tumor in the United States. One of the biggest gaps is how to best manage </a:t>
            </a:r>
            <a:r>
              <a:rPr lang="en-US" altLang="en-US" sz="2400" b="1" dirty="0">
                <a:solidFill>
                  <a:schemeClr val="bg1"/>
                </a:solidFill>
              </a:rPr>
              <a:t>low grade (grade II) </a:t>
            </a:r>
            <a:r>
              <a:rPr lang="en-US" altLang="en-US" sz="2400" b="1" dirty="0" err="1">
                <a:solidFill>
                  <a:schemeClr val="bg1"/>
                </a:solidFill>
              </a:rPr>
              <a:t>glioma</a:t>
            </a:r>
            <a:r>
              <a:rPr lang="en-US" altLang="en-US" sz="2400" b="1" dirty="0">
                <a:solidFill>
                  <a:schemeClr val="bg1"/>
                </a:solidFill>
              </a:rPr>
              <a:t> (LGG)</a:t>
            </a:r>
            <a:r>
              <a:rPr lang="en-US" altLang="en-US" sz="2400" dirty="0">
                <a:solidFill>
                  <a:schemeClr val="bg1"/>
                </a:solidFill>
              </a:rPr>
              <a:t> patients.</a:t>
            </a:r>
            <a:r>
              <a:rPr lang="en-US" altLang="en-US" sz="2400" b="1" dirty="0">
                <a:solidFill>
                  <a:schemeClr val="bg1"/>
                </a:solidFill>
              </a:rPr>
              <a:t> </a:t>
            </a:r>
          </a:p>
          <a:p>
            <a:pPr>
              <a:defRPr/>
            </a:pPr>
            <a:r>
              <a:rPr lang="en-US" altLang="en-US" sz="2400" dirty="0">
                <a:solidFill>
                  <a:schemeClr val="bg1"/>
                </a:solidFill>
              </a:rPr>
              <a:t>Want to combine partnership with a national patient organization, social media, and a web-based data collection process to study LGG</a:t>
            </a:r>
          </a:p>
          <a:p>
            <a:pPr>
              <a:defRPr/>
            </a:pPr>
            <a:endParaRPr lang="en-US" altLang="en-US" dirty="0">
              <a:solidFill>
                <a:srgbClr val="FFFF00"/>
              </a:solidFill>
            </a:endParaRPr>
          </a:p>
          <a:p>
            <a:pPr>
              <a:defRPr/>
            </a:pPr>
            <a:endParaRPr lang="en-US" altLang="en-US" dirty="0">
              <a:solidFill>
                <a:srgbClr val="FFFF00"/>
              </a:solidFill>
            </a:endParaRPr>
          </a:p>
        </p:txBody>
      </p:sp>
      <p:pic>
        <p:nvPicPr>
          <p:cNvPr id="10" name="Picture 9"/>
          <p:cNvPicPr>
            <a:picLocks noChangeAspect="1"/>
          </p:cNvPicPr>
          <p:nvPr/>
        </p:nvPicPr>
        <p:blipFill>
          <a:blip r:embed="rId2"/>
          <a:stretch>
            <a:fillRect/>
          </a:stretch>
        </p:blipFill>
        <p:spPr>
          <a:xfrm>
            <a:off x="9006693" y="1491552"/>
            <a:ext cx="2376415" cy="4326295"/>
          </a:xfrm>
          <a:prstGeom prst="rect">
            <a:avLst/>
          </a:prstGeom>
        </p:spPr>
      </p:pic>
      <p:pic>
        <p:nvPicPr>
          <p:cNvPr id="11" name="Picture 10"/>
          <p:cNvPicPr>
            <a:picLocks noChangeAspect="1"/>
          </p:cNvPicPr>
          <p:nvPr/>
        </p:nvPicPr>
        <p:blipFill>
          <a:blip r:embed="rId3"/>
          <a:stretch>
            <a:fillRect/>
          </a:stretch>
        </p:blipFill>
        <p:spPr>
          <a:xfrm>
            <a:off x="137307" y="5472973"/>
            <a:ext cx="7224386" cy="920576"/>
          </a:xfrm>
          <a:prstGeom prst="rect">
            <a:avLst/>
          </a:prstGeom>
        </p:spPr>
      </p:pic>
    </p:spTree>
    <p:extLst>
      <p:ext uri="{BB962C8B-B14F-4D97-AF65-F5344CB8AC3E}">
        <p14:creationId xmlns:p14="http://schemas.microsoft.com/office/powerpoint/2010/main" val="1440543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43078" y="310625"/>
            <a:ext cx="8705843" cy="6236749"/>
          </a:xfrm>
          <a:prstGeom prst="rect">
            <a:avLst/>
          </a:prstGeom>
        </p:spPr>
      </p:pic>
    </p:spTree>
    <p:extLst>
      <p:ext uri="{BB962C8B-B14F-4D97-AF65-F5344CB8AC3E}">
        <p14:creationId xmlns:p14="http://schemas.microsoft.com/office/powerpoint/2010/main" val="1536145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3078" y="450846"/>
            <a:ext cx="8705843" cy="5956308"/>
          </a:xfrm>
          <a:prstGeom prst="rect">
            <a:avLst/>
          </a:prstGeom>
        </p:spPr>
      </p:pic>
      <p:pic>
        <p:nvPicPr>
          <p:cNvPr id="3" name="Picture 2"/>
          <p:cNvPicPr>
            <a:picLocks noChangeAspect="1"/>
          </p:cNvPicPr>
          <p:nvPr/>
        </p:nvPicPr>
        <p:blipFill>
          <a:blip r:embed="rId3"/>
          <a:stretch>
            <a:fillRect/>
          </a:stretch>
        </p:blipFill>
        <p:spPr>
          <a:xfrm>
            <a:off x="9769672" y="685796"/>
            <a:ext cx="2286198" cy="4054191"/>
          </a:xfrm>
          <a:prstGeom prst="rect">
            <a:avLst/>
          </a:prstGeom>
        </p:spPr>
      </p:pic>
    </p:spTree>
    <p:extLst>
      <p:ext uri="{BB962C8B-B14F-4D97-AF65-F5344CB8AC3E}">
        <p14:creationId xmlns:p14="http://schemas.microsoft.com/office/powerpoint/2010/main" val="231526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FF00"/>
                </a:solidFill>
              </a:rPr>
              <a:t>OPEN DATA =………..</a:t>
            </a:r>
            <a:br>
              <a:rPr lang="en-US" dirty="0"/>
            </a:br>
            <a:endParaRPr lang="en-US" dirty="0"/>
          </a:p>
        </p:txBody>
      </p:sp>
      <p:sp>
        <p:nvSpPr>
          <p:cNvPr id="3" name="Subtitle 2"/>
          <p:cNvSpPr>
            <a:spLocks noGrp="1"/>
          </p:cNvSpPr>
          <p:nvPr>
            <p:ph type="subTitle" idx="1"/>
          </p:nvPr>
        </p:nvSpPr>
        <p:spPr>
          <a:xfrm>
            <a:off x="684212" y="3843867"/>
            <a:ext cx="11286964" cy="1947333"/>
          </a:xfrm>
        </p:spPr>
        <p:txBody>
          <a:bodyPr>
            <a:normAutofit fontScale="62500" lnSpcReduction="20000"/>
          </a:bodyPr>
          <a:lstStyle/>
          <a:p>
            <a:r>
              <a:rPr lang="en-US" sz="4400" b="1" dirty="0"/>
              <a:t>Computer Code </a:t>
            </a:r>
          </a:p>
          <a:p>
            <a:r>
              <a:rPr lang="en-US" sz="4400" b="1" dirty="0"/>
              <a:t>Statistical Methods</a:t>
            </a:r>
          </a:p>
          <a:p>
            <a:r>
              <a:rPr lang="en-US" sz="4400" b="1" dirty="0"/>
              <a:t>Research Study Results</a:t>
            </a:r>
          </a:p>
          <a:p>
            <a:r>
              <a:rPr lang="en-US" sz="4400" b="1" dirty="0"/>
              <a:t>….</a:t>
            </a:r>
          </a:p>
        </p:txBody>
      </p:sp>
    </p:spTree>
    <p:extLst>
      <p:ext uri="{BB962C8B-B14F-4D97-AF65-F5344CB8AC3E}">
        <p14:creationId xmlns:p14="http://schemas.microsoft.com/office/powerpoint/2010/main" val="3079695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28600" y="228600"/>
            <a:ext cx="861060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SzPct val="90000"/>
              <a:buFont typeface="Wingdings" panose="05000000000000000000" pitchFamily="2" charset="2"/>
              <a:buBlip>
                <a:blip r:embed="rId2"/>
              </a:buBlip>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lr>
                <a:schemeClr val="accent2"/>
              </a:buClr>
              <a:buSzPct val="90000"/>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90000"/>
              <a:buFont typeface="Wingdings" panose="05000000000000000000" pitchFamily="2" charset="2"/>
              <a:buBlip>
                <a:blip r:embed="rId4"/>
              </a:buBlip>
              <a:defRPr sz="2000">
                <a:solidFill>
                  <a:schemeClr val="tx1"/>
                </a:solidFill>
                <a:latin typeface="Arial" panose="020B0604020202020204" pitchFamily="34" charset="0"/>
              </a:defRPr>
            </a:lvl9pPr>
          </a:lstStyle>
          <a:p>
            <a:pPr algn="ctr">
              <a:spcBef>
                <a:spcPct val="0"/>
              </a:spcBef>
              <a:buClrTx/>
              <a:buSzTx/>
              <a:buFontTx/>
              <a:buNone/>
            </a:pPr>
            <a:r>
              <a:rPr lang="en-US" altLang="en-US" sz="2400" dirty="0">
                <a:solidFill>
                  <a:schemeClr val="bg1"/>
                </a:solidFill>
              </a:rPr>
              <a:t>GOALS</a:t>
            </a:r>
          </a:p>
          <a:p>
            <a:pPr algn="ctr">
              <a:spcBef>
                <a:spcPct val="0"/>
              </a:spcBef>
              <a:buClrTx/>
              <a:buSzTx/>
              <a:buFontTx/>
              <a:buNone/>
            </a:pPr>
            <a:endParaRPr lang="en-US" altLang="en-US" sz="1800" dirty="0">
              <a:solidFill>
                <a:schemeClr val="bg1"/>
              </a:solidFill>
            </a:endParaRPr>
          </a:p>
          <a:p>
            <a:pPr>
              <a:spcBef>
                <a:spcPct val="0"/>
              </a:spcBef>
              <a:buClrTx/>
              <a:buSzTx/>
              <a:buFontTx/>
              <a:buNone/>
            </a:pPr>
            <a:r>
              <a:rPr lang="en-US" altLang="en-US" sz="2400" b="1" dirty="0">
                <a:solidFill>
                  <a:schemeClr val="bg1"/>
                </a:solidFill>
              </a:rPr>
              <a:t>Reduce Costs</a:t>
            </a:r>
          </a:p>
          <a:p>
            <a:pPr>
              <a:spcBef>
                <a:spcPct val="0"/>
              </a:spcBef>
              <a:buClrTx/>
              <a:buSzTx/>
              <a:buFontTx/>
              <a:buNone/>
            </a:pPr>
            <a:endParaRPr lang="en-US" altLang="en-US" sz="1800" dirty="0">
              <a:solidFill>
                <a:schemeClr val="bg1"/>
              </a:solidFill>
            </a:endParaRPr>
          </a:p>
          <a:p>
            <a:pPr>
              <a:spcBef>
                <a:spcPct val="0"/>
              </a:spcBef>
              <a:buClrTx/>
              <a:buSzTx/>
              <a:buFontTx/>
              <a:buNone/>
            </a:pPr>
            <a:r>
              <a:rPr lang="en-US" sz="1800" dirty="0">
                <a:solidFill>
                  <a:schemeClr val="bg1"/>
                </a:solidFill>
              </a:rPr>
              <a:t>Our recent effort in such a registry for Acoustic Neuroma revealed a significant cost reduction and was a primarily a function of the reduced need for personnel, paper products, and costs associated with medical record collection. Relative to our previous similar (but registry-based) studies we estimate an average cost of $175 versus $1500-2000 per participant. </a:t>
            </a:r>
            <a:endParaRPr lang="en-US" altLang="en-US" sz="1800" dirty="0">
              <a:solidFill>
                <a:schemeClr val="bg1"/>
              </a:solidFill>
            </a:endParaRPr>
          </a:p>
        </p:txBody>
      </p:sp>
      <p:pic>
        <p:nvPicPr>
          <p:cNvPr id="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276" y="2998589"/>
            <a:ext cx="5015307" cy="3331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5948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and the Study of rare disease</a:t>
            </a:r>
          </a:p>
        </p:txBody>
      </p:sp>
      <p:sp>
        <p:nvSpPr>
          <p:cNvPr id="3" name="Content Placeholder 2"/>
          <p:cNvSpPr>
            <a:spLocks noGrp="1"/>
          </p:cNvSpPr>
          <p:nvPr>
            <p:ph idx="1"/>
          </p:nvPr>
        </p:nvSpPr>
        <p:spPr/>
        <p:txBody>
          <a:bodyPr/>
          <a:lstStyle/>
          <a:p>
            <a:r>
              <a:rPr lang="en-US" b="1" dirty="0"/>
              <a:t>Development of a suite of R tools that would allow patient organizations without significant funds to help their members</a:t>
            </a:r>
          </a:p>
          <a:p>
            <a:r>
              <a:rPr lang="en-US" dirty="0"/>
              <a:t>App to allow patients to more easily enroll in epidemiology studies?</a:t>
            </a:r>
          </a:p>
          <a:p>
            <a:r>
              <a:rPr lang="en-US" dirty="0"/>
              <a:t>App to allow for patients to learn of clinical trials based on disease characteristics?</a:t>
            </a:r>
          </a:p>
          <a:p>
            <a:r>
              <a:rPr lang="en-US" dirty="0"/>
              <a:t> Free methods for groups to gather patient data?</a:t>
            </a:r>
          </a:p>
          <a:p>
            <a:r>
              <a:rPr lang="en-US" dirty="0"/>
              <a:t>And so on…</a:t>
            </a:r>
          </a:p>
          <a:p>
            <a:endParaRPr lang="en-US" dirty="0"/>
          </a:p>
          <a:p>
            <a:endParaRPr lang="en-US" dirty="0"/>
          </a:p>
        </p:txBody>
      </p:sp>
      <p:pic>
        <p:nvPicPr>
          <p:cNvPr id="5" name="Picture 4"/>
          <p:cNvPicPr>
            <a:picLocks noChangeAspect="1"/>
          </p:cNvPicPr>
          <p:nvPr/>
        </p:nvPicPr>
        <p:blipFill>
          <a:blip r:embed="rId2"/>
          <a:stretch>
            <a:fillRect/>
          </a:stretch>
        </p:blipFill>
        <p:spPr>
          <a:xfrm>
            <a:off x="3218960" y="3341296"/>
            <a:ext cx="2670855" cy="1500335"/>
          </a:xfrm>
          <a:prstGeom prst="rect">
            <a:avLst/>
          </a:prstGeom>
        </p:spPr>
      </p:pic>
      <p:pic>
        <p:nvPicPr>
          <p:cNvPr id="6" name="Picture 5"/>
          <p:cNvPicPr>
            <a:picLocks noChangeAspect="1"/>
          </p:cNvPicPr>
          <p:nvPr/>
        </p:nvPicPr>
        <p:blipFill>
          <a:blip r:embed="rId3"/>
          <a:stretch>
            <a:fillRect/>
          </a:stretch>
        </p:blipFill>
        <p:spPr>
          <a:xfrm>
            <a:off x="9218612" y="1851224"/>
            <a:ext cx="2176857" cy="3756208"/>
          </a:xfrm>
          <a:prstGeom prst="rect">
            <a:avLst/>
          </a:prstGeom>
        </p:spPr>
      </p:pic>
    </p:spTree>
    <p:extLst>
      <p:ext uri="{BB962C8B-B14F-4D97-AF65-F5344CB8AC3E}">
        <p14:creationId xmlns:p14="http://schemas.microsoft.com/office/powerpoint/2010/main" val="92663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9096" y="202053"/>
            <a:ext cx="5318002" cy="1178169"/>
          </a:xfrm>
        </p:spPr>
        <p:txBody>
          <a:bodyPr>
            <a:normAutofit fontScale="90000"/>
          </a:bodyPr>
          <a:lstStyle/>
          <a:p>
            <a:r>
              <a:rPr lang="en-US" dirty="0">
                <a:solidFill>
                  <a:srgbClr val="FFFF00"/>
                </a:solidFill>
              </a:rPr>
              <a:t>The Patient speaks</a:t>
            </a:r>
          </a:p>
        </p:txBody>
      </p:sp>
      <p:sp>
        <p:nvSpPr>
          <p:cNvPr id="3" name="Subtitle 2"/>
          <p:cNvSpPr>
            <a:spLocks noGrp="1"/>
          </p:cNvSpPr>
          <p:nvPr>
            <p:ph type="subTitle" idx="1"/>
          </p:nvPr>
        </p:nvSpPr>
        <p:spPr>
          <a:xfrm>
            <a:off x="0" y="1530344"/>
            <a:ext cx="5945189" cy="1947333"/>
          </a:xfrm>
        </p:spPr>
        <p:txBody>
          <a:bodyPr>
            <a:noAutofit/>
          </a:bodyPr>
          <a:lstStyle/>
          <a:p>
            <a:r>
              <a:rPr lang="en-US" sz="1400" b="1" dirty="0"/>
              <a:t>“This is not working. I just hope that my death will not be in vain and someone learns from it so that others don't have to go through this' was what my husband said when it became clear that the new drug combination was not working fast enough for us. He was 36 at the time and this was our second clinical trial (with one EAP in the middle which strictly speaking is no longer a clinical trial). We obviously hadn't made the mistake of some </a:t>
            </a:r>
            <a:r>
              <a:rPr lang="en-US" sz="1400" b="1" dirty="0" err="1"/>
              <a:t>some</a:t>
            </a:r>
            <a:r>
              <a:rPr lang="en-US" sz="1400" b="1" dirty="0"/>
              <a:t> double-blind, placebo-controlled </a:t>
            </a:r>
            <a:r>
              <a:rPr lang="en-US" sz="1400" b="1" dirty="0" err="1"/>
              <a:t>randomised</a:t>
            </a:r>
            <a:r>
              <a:rPr lang="en-US" sz="1400" b="1" dirty="0"/>
              <a:t> trial at that point- when your life is at stake, you have little tolerance for scientific constructs more concerned about p-values than saving your life- so we knew that at least it was drugs failing us, not ivory tower-trial design issue.” </a:t>
            </a:r>
          </a:p>
        </p:txBody>
      </p:sp>
      <p:sp>
        <p:nvSpPr>
          <p:cNvPr id="4" name="TextBox 3"/>
          <p:cNvSpPr txBox="1"/>
          <p:nvPr/>
        </p:nvSpPr>
        <p:spPr>
          <a:xfrm>
            <a:off x="359096" y="6407333"/>
            <a:ext cx="4498347" cy="369332"/>
          </a:xfrm>
          <a:prstGeom prst="rect">
            <a:avLst/>
          </a:prstGeom>
          <a:noFill/>
        </p:spPr>
        <p:txBody>
          <a:bodyPr wrap="none" rtlCol="0">
            <a:spAutoFit/>
          </a:bodyPr>
          <a:lstStyle/>
          <a:p>
            <a:r>
              <a:rPr lang="en-US" dirty="0"/>
              <a:t>Comments to NEJM 2016;375:405-407</a:t>
            </a:r>
          </a:p>
        </p:txBody>
      </p:sp>
      <p:sp>
        <p:nvSpPr>
          <p:cNvPr id="5" name="Rectangle 4"/>
          <p:cNvSpPr/>
          <p:nvPr/>
        </p:nvSpPr>
        <p:spPr>
          <a:xfrm>
            <a:off x="6148137" y="450668"/>
            <a:ext cx="6096000" cy="3416320"/>
          </a:xfrm>
          <a:prstGeom prst="rect">
            <a:avLst/>
          </a:prstGeom>
        </p:spPr>
        <p:txBody>
          <a:bodyPr>
            <a:spAutoFit/>
          </a:bodyPr>
          <a:lstStyle/>
          <a:p>
            <a:r>
              <a:rPr lang="en-US">
                <a:solidFill>
                  <a:srgbClr val="4D4D4D"/>
                </a:solidFill>
                <a:latin typeface="ff-quadraat-web-pro"/>
              </a:rPr>
              <a:t>“I </a:t>
            </a:r>
            <a:r>
              <a:rPr lang="en-US" dirty="0">
                <a:solidFill>
                  <a:srgbClr val="4D4D4D"/>
                </a:solidFill>
                <a:latin typeface="ff-quadraat-web-pro"/>
              </a:rPr>
              <a:t>implore the authors to consider that while their work is important - I myself am alive due in part to a clinical trial in 2007 - the goal of the entire industry is better health for the people who have the problem; it is NOT for the greater glory of the researcher. I implore the authors to ask their hearts: how can fairness to the analysts of a problem outweigh fairness to the people whose baby, or mother, or anyone else, is in big trouble? I believe researchers should be well compensated for their work, such that they should not depend on subsequent downstream "sales" of the data (because that's what it is, right? selling it again?) achieved by withholding it from others who need it.”</a:t>
            </a:r>
            <a:endParaRPr lang="en-US" dirty="0"/>
          </a:p>
        </p:txBody>
      </p:sp>
      <p:sp>
        <p:nvSpPr>
          <p:cNvPr id="6" name="Rectangle 5"/>
          <p:cNvSpPr/>
          <p:nvPr/>
        </p:nvSpPr>
        <p:spPr>
          <a:xfrm>
            <a:off x="6148137" y="3990649"/>
            <a:ext cx="6096000" cy="2585323"/>
          </a:xfrm>
          <a:prstGeom prst="rect">
            <a:avLst/>
          </a:prstGeom>
        </p:spPr>
        <p:txBody>
          <a:bodyPr>
            <a:spAutoFit/>
          </a:bodyPr>
          <a:lstStyle/>
          <a:p>
            <a:r>
              <a:rPr lang="en-US" dirty="0">
                <a:solidFill>
                  <a:srgbClr val="4D4D4D"/>
                </a:solidFill>
                <a:latin typeface="ff-quadraat-web-pro"/>
              </a:rPr>
              <a:t>“In the era of precision medicine identifying individual risk profiles and combination of risk factors associated with lack of expected effect is the key. Often the pattern of comorbidities in trial patients differs from real-world patients. This is why the expected treatment size effects are inflated. Why hide this information? Patient-level data also enable treatment risk assessment. Drugs are not developed in “one (risk) size fits all” mode. After all who wants to be an “average patient” these days? “</a:t>
            </a:r>
            <a:endParaRPr lang="en-US" dirty="0"/>
          </a:p>
        </p:txBody>
      </p:sp>
      <p:sp>
        <p:nvSpPr>
          <p:cNvPr id="7" name="Rectangle 6"/>
          <p:cNvSpPr/>
          <p:nvPr/>
        </p:nvSpPr>
        <p:spPr>
          <a:xfrm>
            <a:off x="222738" y="4349262"/>
            <a:ext cx="5158154" cy="1477328"/>
          </a:xfrm>
          <a:prstGeom prst="rect">
            <a:avLst/>
          </a:prstGeom>
        </p:spPr>
        <p:txBody>
          <a:bodyPr wrap="square">
            <a:spAutoFit/>
          </a:bodyPr>
          <a:lstStyle/>
          <a:p>
            <a:r>
              <a:rPr lang="en-US" dirty="0">
                <a:solidFill>
                  <a:srgbClr val="4D4D4D"/>
                </a:solidFill>
                <a:latin typeface="ff-quadraat-web-pro"/>
              </a:rPr>
              <a:t>“There is no discussion of additional financial </a:t>
            </a:r>
            <a:r>
              <a:rPr lang="en-US" dirty="0" err="1">
                <a:solidFill>
                  <a:srgbClr val="4D4D4D"/>
                </a:solidFill>
                <a:latin typeface="ff-quadraat-web-pro"/>
              </a:rPr>
              <a:t>renumeration</a:t>
            </a:r>
            <a:r>
              <a:rPr lang="en-US" dirty="0">
                <a:solidFill>
                  <a:srgbClr val="4D4D4D"/>
                </a:solidFill>
                <a:latin typeface="ff-quadraat-web-pro"/>
              </a:rPr>
              <a:t> for the patients who participate in clinical trials. Apparently, only researchers make sacrifices to create RCT data that warrant additional ongoing financial recompense.”</a:t>
            </a:r>
            <a:endParaRPr lang="en-US" dirty="0"/>
          </a:p>
        </p:txBody>
      </p:sp>
    </p:spTree>
    <p:extLst>
      <p:ext uri="{BB962C8B-B14F-4D97-AF65-F5344CB8AC3E}">
        <p14:creationId xmlns:p14="http://schemas.microsoft.com/office/powerpoint/2010/main" val="74090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6072554"/>
            <a:ext cx="11507789" cy="543168"/>
          </a:xfrm>
        </p:spPr>
        <p:txBody>
          <a:bodyPr>
            <a:normAutofit fontScale="90000"/>
          </a:bodyPr>
          <a:lstStyle/>
          <a:p>
            <a:r>
              <a:rPr lang="en-US" dirty="0">
                <a:solidFill>
                  <a:srgbClr val="FFFF00"/>
                </a:solidFill>
              </a:rPr>
              <a:t>Release of ACADEMIC Research Study Data </a:t>
            </a:r>
            <a:br>
              <a:rPr lang="en-US" dirty="0"/>
            </a:br>
            <a:endParaRPr lang="en-US" dirty="0"/>
          </a:p>
        </p:txBody>
      </p:sp>
      <p:sp>
        <p:nvSpPr>
          <p:cNvPr id="7" name="Text Placeholder 6"/>
          <p:cNvSpPr>
            <a:spLocks noGrp="1"/>
          </p:cNvSpPr>
          <p:nvPr>
            <p:ph type="body" idx="1"/>
          </p:nvPr>
        </p:nvSpPr>
        <p:spPr/>
        <p:txBody>
          <a:bodyPr/>
          <a:lstStyle/>
          <a:p>
            <a:r>
              <a:rPr lang="en-US" dirty="0">
                <a:solidFill>
                  <a:srgbClr val="FFFF00"/>
                </a:solidFill>
              </a:rPr>
              <a:t>Upside</a:t>
            </a:r>
          </a:p>
        </p:txBody>
      </p:sp>
      <p:sp>
        <p:nvSpPr>
          <p:cNvPr id="8" name="Content Placeholder 7"/>
          <p:cNvSpPr>
            <a:spLocks noGrp="1"/>
          </p:cNvSpPr>
          <p:nvPr>
            <p:ph sz="half" idx="2"/>
          </p:nvPr>
        </p:nvSpPr>
        <p:spPr/>
        <p:txBody>
          <a:bodyPr>
            <a:noAutofit/>
          </a:bodyPr>
          <a:lstStyle/>
          <a:p>
            <a:r>
              <a:rPr lang="en-US" sz="1800" b="1" dirty="0"/>
              <a:t>Possible direct impact on clinical care</a:t>
            </a:r>
          </a:p>
          <a:p>
            <a:r>
              <a:rPr lang="en-US" sz="1800" b="1" dirty="0"/>
              <a:t>More researchers have access to data, potentially increasing efficiency and rate of discovery</a:t>
            </a:r>
          </a:p>
          <a:p>
            <a:r>
              <a:rPr lang="en-US" sz="1800" b="1" dirty="0"/>
              <a:t>Allows for reproducibility of results</a:t>
            </a:r>
          </a:p>
          <a:p>
            <a:r>
              <a:rPr lang="en-US" sz="1800" b="1" dirty="0"/>
              <a:t>Use of pre-existing data may reduce cost/maximize benefit of funding</a:t>
            </a:r>
          </a:p>
          <a:p>
            <a:r>
              <a:rPr lang="en-US" sz="1800" b="1" dirty="0"/>
              <a:t>Reduce study overlap or redo (null results not always published)</a:t>
            </a:r>
          </a:p>
          <a:p>
            <a:r>
              <a:rPr lang="en-US" sz="1800" b="1" dirty="0"/>
              <a:t>Educates junior (and senior) researchers</a:t>
            </a:r>
          </a:p>
          <a:p>
            <a:r>
              <a:rPr lang="en-US" sz="1800" b="1" dirty="0"/>
              <a:t>Encourages diverse analytic/programming techniques</a:t>
            </a:r>
          </a:p>
        </p:txBody>
      </p:sp>
      <p:sp>
        <p:nvSpPr>
          <p:cNvPr id="9" name="Text Placeholder 8"/>
          <p:cNvSpPr>
            <a:spLocks noGrp="1"/>
          </p:cNvSpPr>
          <p:nvPr>
            <p:ph type="body" sz="quarter" idx="3"/>
          </p:nvPr>
        </p:nvSpPr>
        <p:spPr/>
        <p:txBody>
          <a:bodyPr/>
          <a:lstStyle/>
          <a:p>
            <a:r>
              <a:rPr lang="en-US" dirty="0">
                <a:solidFill>
                  <a:srgbClr val="FFFF00"/>
                </a:solidFill>
              </a:rPr>
              <a:t>Downside</a:t>
            </a:r>
          </a:p>
        </p:txBody>
      </p:sp>
      <p:sp>
        <p:nvSpPr>
          <p:cNvPr id="10" name="Content Placeholder 9"/>
          <p:cNvSpPr>
            <a:spLocks noGrp="1"/>
          </p:cNvSpPr>
          <p:nvPr>
            <p:ph sz="quarter" idx="4"/>
          </p:nvPr>
        </p:nvSpPr>
        <p:spPr/>
        <p:txBody>
          <a:bodyPr/>
          <a:lstStyle/>
          <a:p>
            <a:r>
              <a:rPr lang="en-US" sz="1800" b="1" dirty="0"/>
              <a:t>Loss of control for the data collector who may have spent years gathering data-”Getting scooped”</a:t>
            </a:r>
          </a:p>
          <a:p>
            <a:r>
              <a:rPr lang="en-US" sz="1800" b="1" dirty="0"/>
              <a:t>Lack of incentive (financial, promotional) for faculty, academic centers and companies </a:t>
            </a:r>
          </a:p>
          <a:p>
            <a:r>
              <a:rPr lang="en-US" sz="1800" b="1" dirty="0"/>
              <a:t>Possible privacy issues for patients</a:t>
            </a:r>
          </a:p>
          <a:p>
            <a:r>
              <a:rPr lang="en-US" sz="1800" b="1" dirty="0"/>
              <a:t>Expenses of data transfer and upkeep</a:t>
            </a:r>
          </a:p>
          <a:p>
            <a:endParaRPr lang="en-US" dirty="0"/>
          </a:p>
        </p:txBody>
      </p:sp>
    </p:spTree>
    <p:extLst>
      <p:ext uri="{BB962C8B-B14F-4D97-AF65-F5344CB8AC3E}">
        <p14:creationId xmlns:p14="http://schemas.microsoft.com/office/powerpoint/2010/main" val="333177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704" y="3141982"/>
            <a:ext cx="9327295" cy="3469833"/>
          </a:xfrm>
        </p:spPr>
        <p:txBody>
          <a:bodyPr>
            <a:normAutofit fontScale="90000"/>
          </a:bodyPr>
          <a:lstStyle/>
          <a:p>
            <a:r>
              <a:rPr lang="en-US" dirty="0"/>
              <a:t>So what are the current “rules” and who sets these rules?</a:t>
            </a:r>
            <a:br>
              <a:rPr lang="en-US" dirty="0"/>
            </a:br>
            <a:br>
              <a:rPr lang="en-US" dirty="0"/>
            </a:br>
            <a:r>
              <a:rPr lang="en-US" dirty="0" err="1"/>
              <a:t>IssUE</a:t>
            </a:r>
            <a:r>
              <a:rPr lang="en-US" dirty="0"/>
              <a:t>-many rules set by many organizations</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9450075" y="406161"/>
            <a:ext cx="2456901" cy="1859441"/>
          </a:xfrm>
          <a:prstGeom prst="rect">
            <a:avLst/>
          </a:prstGeom>
        </p:spPr>
      </p:pic>
      <p:pic>
        <p:nvPicPr>
          <p:cNvPr id="5" name="Picture 4"/>
          <p:cNvPicPr>
            <a:picLocks noChangeAspect="1"/>
          </p:cNvPicPr>
          <p:nvPr/>
        </p:nvPicPr>
        <p:blipFill>
          <a:blip r:embed="rId3"/>
          <a:stretch>
            <a:fillRect/>
          </a:stretch>
        </p:blipFill>
        <p:spPr>
          <a:xfrm>
            <a:off x="614159" y="674461"/>
            <a:ext cx="2143125" cy="2143125"/>
          </a:xfrm>
          <a:prstGeom prst="rect">
            <a:avLst/>
          </a:prstGeom>
        </p:spPr>
      </p:pic>
      <p:pic>
        <p:nvPicPr>
          <p:cNvPr id="6" name="Picture 5"/>
          <p:cNvPicPr>
            <a:picLocks noChangeAspect="1"/>
          </p:cNvPicPr>
          <p:nvPr/>
        </p:nvPicPr>
        <p:blipFill>
          <a:blip r:embed="rId4"/>
          <a:stretch>
            <a:fillRect/>
          </a:stretch>
        </p:blipFill>
        <p:spPr>
          <a:xfrm>
            <a:off x="3531504" y="175516"/>
            <a:ext cx="2046249" cy="2046249"/>
          </a:xfrm>
          <a:prstGeom prst="rect">
            <a:avLst/>
          </a:prstGeom>
        </p:spPr>
      </p:pic>
      <p:pic>
        <p:nvPicPr>
          <p:cNvPr id="7" name="Picture 6"/>
          <p:cNvPicPr>
            <a:picLocks noChangeAspect="1"/>
          </p:cNvPicPr>
          <p:nvPr/>
        </p:nvPicPr>
        <p:blipFill>
          <a:blip r:embed="rId5"/>
          <a:stretch>
            <a:fillRect/>
          </a:stretch>
        </p:blipFill>
        <p:spPr>
          <a:xfrm>
            <a:off x="6013366" y="1143073"/>
            <a:ext cx="3181815" cy="1789771"/>
          </a:xfrm>
          <a:prstGeom prst="rect">
            <a:avLst/>
          </a:prstGeom>
        </p:spPr>
      </p:pic>
    </p:spTree>
    <p:extLst>
      <p:ext uri="{BB962C8B-B14F-4D97-AF65-F5344CB8AC3E}">
        <p14:creationId xmlns:p14="http://schemas.microsoft.com/office/powerpoint/2010/main" val="3794368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504" y="5108655"/>
            <a:ext cx="8534400" cy="1507067"/>
          </a:xfrm>
        </p:spPr>
        <p:txBody>
          <a:bodyPr/>
          <a:lstStyle/>
          <a:p>
            <a:r>
              <a:rPr lang="en-US" dirty="0">
                <a:solidFill>
                  <a:srgbClr val="FFFF00"/>
                </a:solidFill>
              </a:rPr>
              <a:t>Any efforts to harmonize?</a:t>
            </a:r>
          </a:p>
        </p:txBody>
      </p:sp>
      <p:sp>
        <p:nvSpPr>
          <p:cNvPr id="3" name="Content Placeholder 2"/>
          <p:cNvSpPr>
            <a:spLocks noGrp="1"/>
          </p:cNvSpPr>
          <p:nvPr>
            <p:ph idx="1"/>
          </p:nvPr>
        </p:nvSpPr>
        <p:spPr>
          <a:xfrm>
            <a:off x="684211" y="685800"/>
            <a:ext cx="10933357" cy="3615267"/>
          </a:xfrm>
        </p:spPr>
        <p:txBody>
          <a:bodyPr>
            <a:noAutofit/>
          </a:bodyPr>
          <a:lstStyle/>
          <a:p>
            <a:r>
              <a:rPr lang="en-US" b="1" dirty="0"/>
              <a:t>1997-U.S. Food and Drug Administration requires clinical trials to register at ClinicalTrials.gov</a:t>
            </a:r>
          </a:p>
          <a:p>
            <a:r>
              <a:rPr lang="en-US" b="1" dirty="0"/>
              <a:t>European Medical Agency begins to increase public access to clinical trial data-allows for release of participant level data</a:t>
            </a:r>
          </a:p>
          <a:p>
            <a:r>
              <a:rPr lang="en-US" b="1" dirty="0"/>
              <a:t>U.S. generally treats participant-level data as proprietary data owned by institution that collected it (NIH variation-offer sample consents/guidelines </a:t>
            </a:r>
            <a:r>
              <a:rPr lang="en-US" b="1" dirty="0" err="1"/>
              <a:t>etc</a:t>
            </a:r>
            <a:r>
              <a:rPr lang="en-US" b="1" dirty="0"/>
              <a:t>)</a:t>
            </a:r>
          </a:p>
          <a:p>
            <a:r>
              <a:rPr lang="en-US" b="1" dirty="0"/>
              <a:t>Feb 2016 Journal Editors-14 member International Committee of Medical Journal Editors (ICMJE)</a:t>
            </a:r>
          </a:p>
          <a:p>
            <a:r>
              <a:rPr lang="en-US" b="1" dirty="0"/>
              <a:t>Dissenting opinion August 2016 another consortium (282 investigators in 33 countries)</a:t>
            </a:r>
          </a:p>
          <a:p>
            <a:r>
              <a:rPr lang="en-US" b="1" dirty="0"/>
              <a:t>2015: Science: Center for Open Sciences’ Transparency and Openness Promotion  (TOP) Committee propose journals graded from 0-3 based on commitment to Open Science</a:t>
            </a:r>
          </a:p>
        </p:txBody>
      </p:sp>
    </p:spTree>
    <p:extLst>
      <p:ext uri="{BB962C8B-B14F-4D97-AF65-F5344CB8AC3E}">
        <p14:creationId xmlns:p14="http://schemas.microsoft.com/office/powerpoint/2010/main" val="45742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69" y="685799"/>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lnSpcReduction="10000"/>
          </a:bodyPr>
          <a:lstStyle/>
          <a:p>
            <a:pPr marL="0" indent="0">
              <a:buNone/>
            </a:pPr>
            <a:endParaRPr lang="en-US" dirty="0"/>
          </a:p>
          <a:p>
            <a:r>
              <a:rPr lang="en-US" sz="2900" dirty="0"/>
              <a:t>Goals of Data Sharing</a:t>
            </a:r>
          </a:p>
          <a:p>
            <a:r>
              <a:rPr lang="en-US" sz="2900" dirty="0"/>
              <a:t>Applicability</a:t>
            </a:r>
          </a:p>
          <a:p>
            <a:r>
              <a:rPr lang="en-US" sz="2900" dirty="0"/>
              <a:t>Implementation</a:t>
            </a:r>
          </a:p>
          <a:p>
            <a:r>
              <a:rPr lang="en-US" sz="2900" dirty="0"/>
              <a:t>Timeliness of Data Sharing</a:t>
            </a:r>
          </a:p>
          <a:p>
            <a:r>
              <a:rPr lang="en-US" sz="2900" dirty="0"/>
              <a:t>Human Subjects and Privacy Issues</a:t>
            </a:r>
          </a:p>
          <a:p>
            <a:r>
              <a:rPr lang="en-US" sz="2900" dirty="0"/>
              <a:t>Proprietary Data</a:t>
            </a:r>
          </a:p>
          <a:p>
            <a:r>
              <a:rPr lang="en-US" sz="2900" dirty="0"/>
              <a:t>Methods for Data Sharing</a:t>
            </a:r>
          </a:p>
          <a:p>
            <a:r>
              <a:rPr lang="en-US" sz="2900" dirty="0"/>
              <a:t>Data Documentation</a:t>
            </a:r>
          </a:p>
          <a:p>
            <a:r>
              <a:rPr lang="en-US" sz="2900" dirty="0"/>
              <a:t>Funds for Data Sharing</a:t>
            </a:r>
          </a:p>
          <a:p>
            <a:endParaRPr lang="en-US" sz="2900" dirty="0"/>
          </a:p>
        </p:txBody>
      </p:sp>
      <p:sp>
        <p:nvSpPr>
          <p:cNvPr id="4" name="Rectangle 3"/>
          <p:cNvSpPr/>
          <p:nvPr/>
        </p:nvSpPr>
        <p:spPr>
          <a:xfrm>
            <a:off x="5820539" y="5575204"/>
            <a:ext cx="6096000" cy="646331"/>
          </a:xfrm>
          <a:prstGeom prst="rect">
            <a:avLst/>
          </a:prstGeom>
        </p:spPr>
        <p:txBody>
          <a:bodyPr>
            <a:spAutoFit/>
          </a:bodyPr>
          <a:lstStyle/>
          <a:p>
            <a:r>
              <a:rPr lang="en-US" dirty="0"/>
              <a:t>https://grants.nih.gov/grants/policy/data_sharing/data_sharing_guidance.htm#goals</a:t>
            </a:r>
          </a:p>
        </p:txBody>
      </p:sp>
    </p:spTree>
    <p:extLst>
      <p:ext uri="{BB962C8B-B14F-4D97-AF65-F5344CB8AC3E}">
        <p14:creationId xmlns:p14="http://schemas.microsoft.com/office/powerpoint/2010/main" val="96566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9022496" cy="5920273"/>
          </a:xfrm>
        </p:spPr>
        <p:txBody>
          <a:bodyPr>
            <a:normAutofit lnSpcReduction="10000"/>
          </a:bodyPr>
          <a:lstStyle/>
          <a:p>
            <a:pPr marL="0" indent="0">
              <a:buNone/>
            </a:pPr>
            <a:endParaRPr lang="en-US" dirty="0"/>
          </a:p>
          <a:p>
            <a:r>
              <a:rPr lang="en-US" sz="2900" dirty="0">
                <a:solidFill>
                  <a:srgbClr val="FFFF00"/>
                </a:solidFill>
              </a:rPr>
              <a:t>Goals of Data Sharing</a:t>
            </a:r>
          </a:p>
          <a:p>
            <a:r>
              <a:rPr lang="en-US" sz="2900" b="1" dirty="0"/>
              <a:t>“In NIH's view, all data should be considered for data sharing…widely and freely available as possible while safeguarding the privacy of participants, and protecting confidential and proprietary data...investigators submitting a research application requesting </a:t>
            </a:r>
            <a:r>
              <a:rPr lang="en-US" sz="2900" b="1" dirty="0">
                <a:solidFill>
                  <a:srgbClr val="FFFF00"/>
                </a:solidFill>
              </a:rPr>
              <a:t>$500,000 </a:t>
            </a:r>
            <a:r>
              <a:rPr lang="en-US" sz="2900" b="1" dirty="0"/>
              <a:t>or more of direct costs in any single year to NIH on or after October 1, 2003 are expected to include a plan for sharing final research data for research purposes, or state why data sharing is not possible.”</a:t>
            </a: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220124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306" y="0"/>
            <a:ext cx="5159829" cy="1264299"/>
          </a:xfrm>
        </p:spPr>
        <p:txBody>
          <a:bodyPr>
            <a:normAutofit/>
          </a:bodyPr>
          <a:lstStyle/>
          <a:p>
            <a:r>
              <a:rPr lang="en-US" dirty="0">
                <a:solidFill>
                  <a:srgbClr val="FFFF00"/>
                </a:solidFill>
              </a:rPr>
              <a:t>NIH Data Sharing Policy and Implementation Guidelines</a:t>
            </a:r>
          </a:p>
        </p:txBody>
      </p:sp>
      <p:sp>
        <p:nvSpPr>
          <p:cNvPr id="3" name="Content Placeholder 2"/>
          <p:cNvSpPr>
            <a:spLocks noGrp="1"/>
          </p:cNvSpPr>
          <p:nvPr>
            <p:ph idx="1"/>
          </p:nvPr>
        </p:nvSpPr>
        <p:spPr>
          <a:xfrm>
            <a:off x="684212" y="685799"/>
            <a:ext cx="7508066" cy="5920273"/>
          </a:xfrm>
        </p:spPr>
        <p:txBody>
          <a:bodyPr>
            <a:normAutofit/>
          </a:bodyPr>
          <a:lstStyle/>
          <a:p>
            <a:pPr marL="0" indent="0">
              <a:buNone/>
            </a:pPr>
            <a:endParaRPr lang="en-US" dirty="0"/>
          </a:p>
          <a:p>
            <a:r>
              <a:rPr lang="en-US" sz="2900" dirty="0">
                <a:solidFill>
                  <a:srgbClr val="FFFF00"/>
                </a:solidFill>
              </a:rPr>
              <a:t>Applicability</a:t>
            </a:r>
          </a:p>
          <a:p>
            <a:r>
              <a:rPr lang="en-US" b="1" dirty="0"/>
              <a:t>“To the sharing of </a:t>
            </a:r>
            <a:r>
              <a:rPr lang="en-US" b="1" dirty="0">
                <a:hlinkClick r:id="rId2"/>
              </a:rPr>
              <a:t>final research data</a:t>
            </a:r>
            <a:r>
              <a:rPr lang="en-US" b="1" dirty="0"/>
              <a:t> for research purposes.</a:t>
            </a:r>
          </a:p>
          <a:p>
            <a:r>
              <a:rPr lang="en-US" b="1" dirty="0"/>
              <a:t>To basic research, clinical studies, surveys, and other types of research supported by NIH. It applies to research that involves human subjects and laboratory research that does not involve human subjects. It is especially important to share unique data that cannot be readily replicated.</a:t>
            </a:r>
          </a:p>
          <a:p>
            <a:r>
              <a:rPr lang="en-US" b="1" dirty="0">
                <a:solidFill>
                  <a:schemeClr val="accent6"/>
                </a:solidFill>
              </a:rPr>
              <a:t>Policies with respect to data sharing vary across countries.”</a:t>
            </a:r>
            <a:endParaRPr lang="en-US" sz="2900" b="1" dirty="0">
              <a:solidFill>
                <a:schemeClr val="accent6"/>
              </a:solidFill>
            </a:endParaRPr>
          </a:p>
        </p:txBody>
      </p:sp>
      <p:sp>
        <p:nvSpPr>
          <p:cNvPr id="4" name="Rectangle 3"/>
          <p:cNvSpPr/>
          <p:nvPr/>
        </p:nvSpPr>
        <p:spPr>
          <a:xfrm>
            <a:off x="9140889" y="6158205"/>
            <a:ext cx="3051111" cy="338554"/>
          </a:xfrm>
          <a:prstGeom prst="rect">
            <a:avLst/>
          </a:prstGeom>
        </p:spPr>
        <p:txBody>
          <a:bodyPr wrap="square">
            <a:spAutoFit/>
          </a:bodyPr>
          <a:lstStyle/>
          <a:p>
            <a:r>
              <a:rPr lang="en-US" sz="800" dirty="0"/>
              <a:t>https://grants.nih.gov/grants/policy/data_sharing/data_sharing_guidance.htm#goals</a:t>
            </a:r>
          </a:p>
        </p:txBody>
      </p:sp>
    </p:spTree>
    <p:extLst>
      <p:ext uri="{BB962C8B-B14F-4D97-AF65-F5344CB8AC3E}">
        <p14:creationId xmlns:p14="http://schemas.microsoft.com/office/powerpoint/2010/main" val="68556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7879" y="11896"/>
            <a:ext cx="9236241" cy="6834208"/>
          </a:xfrm>
          <a:prstGeom prst="rect">
            <a:avLst/>
          </a:prstGeom>
        </p:spPr>
      </p:pic>
    </p:spTree>
    <p:extLst>
      <p:ext uri="{BB962C8B-B14F-4D97-AF65-F5344CB8AC3E}">
        <p14:creationId xmlns:p14="http://schemas.microsoft.com/office/powerpoint/2010/main" val="31957152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563</TotalTime>
  <Words>1791</Words>
  <Application>Microsoft Macintosh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Benton</vt:lpstr>
      <vt:lpstr>Brunel-Deck-Semibold</vt:lpstr>
      <vt:lpstr>Century Gothic</vt:lpstr>
      <vt:lpstr>ff-quadraat-web-pro</vt:lpstr>
      <vt:lpstr>Georgia</vt:lpstr>
      <vt:lpstr>Wingdings 3</vt:lpstr>
      <vt:lpstr>Slice</vt:lpstr>
      <vt:lpstr>What are Obstacles to open science in academic research? </vt:lpstr>
      <vt:lpstr>OPEN DATA =……….. </vt:lpstr>
      <vt:lpstr>Release of ACADEMIC Research Study Data  </vt:lpstr>
      <vt:lpstr>So what are the current “rules” and who sets these rules?  IssUE-many rules set by many organizations  </vt:lpstr>
      <vt:lpstr>Any efforts to harmonize?</vt:lpstr>
      <vt:lpstr>NIH Data Sharing Policy and Implementation Guidelines</vt:lpstr>
      <vt:lpstr>NIH Data Sharing Policy and Implementation Guidelines</vt:lpstr>
      <vt:lpstr>NIH Data Sharing Policy and Implementation Guidelines</vt:lpstr>
      <vt:lpstr>PowerPoint Presentation</vt:lpstr>
      <vt:lpstr>NIH Data Sharing Policy and Implementation Guidelines</vt:lpstr>
      <vt:lpstr>NIH Data Sharing Policy and Implementation Guidelines</vt:lpstr>
      <vt:lpstr>PowerPoint Presentation</vt:lpstr>
      <vt:lpstr>NIH Data Sharing Policy and Implementation Guidelines</vt:lpstr>
      <vt:lpstr>PowerPoint Presentation</vt:lpstr>
      <vt:lpstr>NIH Data Sharing Policy and Implementation Guidelines</vt:lpstr>
      <vt:lpstr>            </vt:lpstr>
      <vt:lpstr>PowerPoint Presentation</vt:lpstr>
      <vt:lpstr>PowerPoint Presentation</vt:lpstr>
      <vt:lpstr>PowerPoint Presentation</vt:lpstr>
      <vt:lpstr>PowerPoint Presentation</vt:lpstr>
      <vt:lpstr>R and the Study of rare disease</vt:lpstr>
      <vt:lpstr>The Patient speaks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Claus, Elizabeth B.,M.D.,Ph.D.</dc:creator>
  <cp:lastModifiedBy>Michael Kane</cp:lastModifiedBy>
  <cp:revision>33</cp:revision>
  <dcterms:created xsi:type="dcterms:W3CDTF">2018-09-07T16:00:32Z</dcterms:created>
  <dcterms:modified xsi:type="dcterms:W3CDTF">2018-09-20T00:18:50Z</dcterms:modified>
</cp:coreProperties>
</file>